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87" r:id="rId3"/>
    <p:sldId id="257" r:id="rId4"/>
    <p:sldId id="289" r:id="rId5"/>
    <p:sldId id="259" r:id="rId6"/>
    <p:sldId id="335" r:id="rId7"/>
    <p:sldId id="293" r:id="rId8"/>
    <p:sldId id="262" r:id="rId9"/>
    <p:sldId id="319" r:id="rId10"/>
    <p:sldId id="326" r:id="rId11"/>
    <p:sldId id="334" r:id="rId12"/>
    <p:sldId id="288" r:id="rId13"/>
    <p:sldId id="320" r:id="rId14"/>
    <p:sldId id="323" r:id="rId15"/>
    <p:sldId id="322" r:id="rId16"/>
    <p:sldId id="325" r:id="rId17"/>
    <p:sldId id="327" r:id="rId18"/>
    <p:sldId id="315" r:id="rId19"/>
    <p:sldId id="316" r:id="rId20"/>
    <p:sldId id="317" r:id="rId21"/>
    <p:sldId id="333" r:id="rId22"/>
  </p:sldIdLst>
  <p:sldSz cx="9144000" cy="5143500" type="screen16x9"/>
  <p:notesSz cx="6858000" cy="9144000"/>
  <p:embeddedFontLst>
    <p:embeddedFont>
      <p:font typeface="Abel" panose="02000506030000020004" pitchFamily="2" charset="0"/>
      <p:regular r:id="rId24"/>
    </p:embeddedFont>
    <p:embeddedFont>
      <p:font typeface="Encode Sans Semi Condensed Light" pitchFamily="2" charset="77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3D7D1E-52C9-47F6-AB38-E3A7CE76EE43}">
  <a:tblStyle styleId="{D23D7D1E-52C9-47F6-AB38-E3A7CE76EE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33"/>
  </p:normalViewPr>
  <p:slideViewPr>
    <p:cSldViewPr snapToGrid="0" snapToObjects="1">
      <p:cViewPr varScale="1">
        <p:scale>
          <a:sx n="156" d="100"/>
          <a:sy n="156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387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100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835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102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689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894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711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786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833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855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843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800" y="1226525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740" y="3088850"/>
            <a:ext cx="86896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1593450"/>
            <a:ext cx="9144000" cy="1956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0" y="1593450"/>
            <a:ext cx="81600" cy="195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t="31689"/>
          <a:stretch/>
        </p:blipFill>
        <p:spPr>
          <a:xfrm>
            <a:off x="4559800" y="0"/>
            <a:ext cx="2083749" cy="14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456" y="31516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100" y="1154949"/>
            <a:ext cx="868950" cy="85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r="31299"/>
          <a:stretch/>
        </p:blipFill>
        <p:spPr>
          <a:xfrm>
            <a:off x="8642450" y="2072900"/>
            <a:ext cx="501550" cy="7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56829"/>
          <a:stretch/>
        </p:blipFill>
        <p:spPr>
          <a:xfrm>
            <a:off x="3900875" y="4430100"/>
            <a:ext cx="1680350" cy="7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561" y="4059551"/>
            <a:ext cx="725379" cy="7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790" y="3138650"/>
            <a:ext cx="868960" cy="8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r="31299"/>
          <a:stretch/>
        </p:blipFill>
        <p:spPr>
          <a:xfrm>
            <a:off x="8642450" y="1370757"/>
            <a:ext cx="501550" cy="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1784975"/>
            <a:ext cx="9144000" cy="15735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0" y="1784975"/>
            <a:ext cx="81600" cy="157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275" y="254100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1581" y="7114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7100" y="3062074"/>
            <a:ext cx="936025" cy="9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4">
            <a:alphaModFix/>
          </a:blip>
          <a:srcRect b="43886"/>
          <a:stretch/>
        </p:blipFill>
        <p:spPr>
          <a:xfrm>
            <a:off x="5902900" y="4209475"/>
            <a:ext cx="1680350" cy="9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4">
            <a:alphaModFix/>
          </a:blip>
          <a:srcRect t="31689"/>
          <a:stretch/>
        </p:blipFill>
        <p:spPr>
          <a:xfrm>
            <a:off x="3629000" y="0"/>
            <a:ext cx="2083750" cy="14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5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49" name="Google Shape;49;p5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5899875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799" y="1156949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 r="24408"/>
          <a:stretch/>
        </p:blipFill>
        <p:spPr>
          <a:xfrm>
            <a:off x="7926475" y="2877225"/>
            <a:ext cx="1217525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500" y="3652326"/>
            <a:ext cx="675747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31745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 b="31745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6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63" name="Google Shape;63;p6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6282250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024" y="2266737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 rotWithShape="1">
          <a:blip r:embed="rId3">
            <a:alphaModFix/>
          </a:blip>
          <a:srcRect r="24408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325" y="1248138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24164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t="30623"/>
          <a:stretch/>
        </p:blipFill>
        <p:spPr>
          <a:xfrm>
            <a:off x="31590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925" y="36863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r="28769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2"/>
          <p:cNvPicPr preferRelativeResize="0"/>
          <p:nvPr/>
        </p:nvPicPr>
        <p:blipFill rotWithShape="1">
          <a:blip r:embed="rId3">
            <a:alphaModFix/>
          </a:blip>
          <a:srcRect l="29303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200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61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File:Barbecue_chef_at_festival.jp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underground.com/history/monthly/ca/toronto/CYTZ/date/2020-6" TargetMode="External"/><Relationship Id="rId2" Type="http://schemas.openxmlformats.org/officeDocument/2006/relationships/hyperlink" Target="https://data.ontario.ca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aggle.com/sudalairajkumar/novel-corona-virus-2019-dataset?select=COVID19_open_line_list.csv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ctrTitle"/>
          </p:nvPr>
        </p:nvSpPr>
        <p:spPr>
          <a:xfrm>
            <a:off x="254443" y="2226364"/>
            <a:ext cx="8746434" cy="92533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Analyzing the spread of COVID-19 in Ontario.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22;p36">
            <a:extLst>
              <a:ext uri="{FF2B5EF4-FFF2-40B4-BE49-F238E27FC236}">
                <a16:creationId xmlns:a16="http://schemas.microsoft.com/office/drawing/2014/main" id="{CA651FBD-67BF-5E49-9620-0E49B699C9A6}"/>
              </a:ext>
            </a:extLst>
          </p:cNvPr>
          <p:cNvSpPr/>
          <p:nvPr/>
        </p:nvSpPr>
        <p:spPr>
          <a:xfrm>
            <a:off x="0" y="131796"/>
            <a:ext cx="9144000" cy="973768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Google Shape;197;p19">
            <a:extLst>
              <a:ext uri="{FF2B5EF4-FFF2-40B4-BE49-F238E27FC236}">
                <a16:creationId xmlns:a16="http://schemas.microsoft.com/office/drawing/2014/main" id="{AFD4E4B1-FFB1-2241-B283-4BFA03553789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10" name="Google Shape;197;p19">
            <a:extLst>
              <a:ext uri="{FF2B5EF4-FFF2-40B4-BE49-F238E27FC236}">
                <a16:creationId xmlns:a16="http://schemas.microsoft.com/office/drawing/2014/main" id="{BDEDAD1D-2FB3-8440-B23B-DA1C273A8C3A}"/>
              </a:ext>
            </a:extLst>
          </p:cNvPr>
          <p:cNvSpPr txBox="1">
            <a:spLocks/>
          </p:cNvSpPr>
          <p:nvPr/>
        </p:nvSpPr>
        <p:spPr>
          <a:xfrm>
            <a:off x="8404384" y="4494448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 lang="e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682C0A-3BE4-5D40-B3BA-A6B0F07E0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20" y="1176653"/>
            <a:ext cx="6483494" cy="3246706"/>
          </a:xfrm>
          <a:prstGeom prst="rect">
            <a:avLst/>
          </a:prstGeom>
        </p:spPr>
      </p:pic>
      <p:sp>
        <p:nvSpPr>
          <p:cNvPr id="12" name="Google Shape;195;p19">
            <a:extLst>
              <a:ext uri="{FF2B5EF4-FFF2-40B4-BE49-F238E27FC236}">
                <a16:creationId xmlns:a16="http://schemas.microsoft.com/office/drawing/2014/main" id="{7343DE91-A1C7-9444-B8F7-DF3C36594BF7}"/>
              </a:ext>
            </a:extLst>
          </p:cNvPr>
          <p:cNvSpPr txBox="1">
            <a:spLocks/>
          </p:cNvSpPr>
          <p:nvPr/>
        </p:nvSpPr>
        <p:spPr>
          <a:xfrm>
            <a:off x="253191" y="504143"/>
            <a:ext cx="8425543" cy="511819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sz="2000" b="0" dirty="0"/>
              <a:t>By 24</a:t>
            </a:r>
            <a:r>
              <a:rPr lang="en-US" sz="2000" b="0" baseline="30000" dirty="0"/>
              <a:t>th</a:t>
            </a:r>
            <a:r>
              <a:rPr lang="en-US" sz="2000" b="0" dirty="0"/>
              <a:t> Feb. 2020, ten travelers had arrived Canada from Wuhan, China. Seven of them landed in British Columbia and three in Ontario. One of the three cases was in </a:t>
            </a:r>
            <a:r>
              <a:rPr lang="en-US" sz="2000" b="0" dirty="0">
                <a:solidFill>
                  <a:schemeClr val="bg1"/>
                </a:solidFill>
              </a:rPr>
              <a:t>London. The other two, both in their 50s, were in Toronto</a:t>
            </a:r>
            <a:r>
              <a:rPr lang="en-US" sz="2000" b="0" dirty="0"/>
              <a:t>.</a:t>
            </a:r>
          </a:p>
          <a:p>
            <a:endParaRPr lang="en-US" sz="1800" b="0" dirty="0"/>
          </a:p>
        </p:txBody>
      </p:sp>
      <p:sp>
        <p:nvSpPr>
          <p:cNvPr id="13" name="Google Shape;422;p36">
            <a:extLst>
              <a:ext uri="{FF2B5EF4-FFF2-40B4-BE49-F238E27FC236}">
                <a16:creationId xmlns:a16="http://schemas.microsoft.com/office/drawing/2014/main" id="{B0A2B3A6-2C04-A346-9DCD-8A65B3F97DF8}"/>
              </a:ext>
            </a:extLst>
          </p:cNvPr>
          <p:cNvSpPr/>
          <p:nvPr/>
        </p:nvSpPr>
        <p:spPr>
          <a:xfrm>
            <a:off x="0" y="4507435"/>
            <a:ext cx="9144000" cy="670697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F2DA8A-DAAB-4D41-AC08-3C27AD6FBF9D}"/>
              </a:ext>
            </a:extLst>
          </p:cNvPr>
          <p:cNvSpPr txBox="1"/>
          <p:nvPr/>
        </p:nvSpPr>
        <p:spPr>
          <a:xfrm>
            <a:off x="113360" y="4550299"/>
            <a:ext cx="8409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bel" panose="02000506030000020004" pitchFamily="2" charset="0"/>
              </a:rPr>
              <a:t>Now, let’s look at the numbers in Ontario four months later and a deep dive into weather conditions in Toronto later in this analysis.</a:t>
            </a:r>
          </a:p>
        </p:txBody>
      </p:sp>
    </p:spTree>
    <p:extLst>
      <p:ext uri="{BB962C8B-B14F-4D97-AF65-F5344CB8AC3E}">
        <p14:creationId xmlns:p14="http://schemas.microsoft.com/office/powerpoint/2010/main" val="429208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4;p16">
            <a:extLst>
              <a:ext uri="{FF2B5EF4-FFF2-40B4-BE49-F238E27FC236}">
                <a16:creationId xmlns:a16="http://schemas.microsoft.com/office/drawing/2014/main" id="{6C526499-2D08-9B4C-A810-D966D560557E}"/>
              </a:ext>
            </a:extLst>
          </p:cNvPr>
          <p:cNvSpPr/>
          <p:nvPr/>
        </p:nvSpPr>
        <p:spPr>
          <a:xfrm>
            <a:off x="0" y="1608364"/>
            <a:ext cx="9144000" cy="1467035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066C8C-F0ED-DE42-818E-15C940656228}"/>
              </a:ext>
            </a:extLst>
          </p:cNvPr>
          <p:cNvSpPr/>
          <p:nvPr/>
        </p:nvSpPr>
        <p:spPr>
          <a:xfrm>
            <a:off x="449036" y="1828094"/>
            <a:ext cx="77560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000" b="1" dirty="0">
                <a:solidFill>
                  <a:schemeClr val="bg1"/>
                </a:solidFill>
                <a:latin typeface="Abel" panose="02000506030000020004" pitchFamily="2" charset="0"/>
              </a:rPr>
              <a:t>Which regions in Ontario were affected?</a:t>
            </a:r>
            <a:endParaRPr lang="en-US" sz="4000" b="1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388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Google Shape;197;p19">
            <a:extLst>
              <a:ext uri="{FF2B5EF4-FFF2-40B4-BE49-F238E27FC236}">
                <a16:creationId xmlns:a16="http://schemas.microsoft.com/office/drawing/2014/main" id="{4C23E316-1EA6-BF49-9D74-9A10BB946EF2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72F754-2AAD-4B43-82B5-EB73058160ED}"/>
              </a:ext>
            </a:extLst>
          </p:cNvPr>
          <p:cNvSpPr txBox="1">
            <a:spLocks/>
          </p:cNvSpPr>
          <p:nvPr/>
        </p:nvSpPr>
        <p:spPr>
          <a:xfrm>
            <a:off x="1727910" y="-14689"/>
            <a:ext cx="762195" cy="24448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CA" sz="1600" dirty="0"/>
              <a:t>February</a:t>
            </a:r>
            <a:endParaRPr lang="en-US" sz="16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A4DB6AB-02C1-7149-A284-EAEC1FD89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" y="190707"/>
            <a:ext cx="4607098" cy="2372894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6FDB7DC-5FCE-A844-ABA3-57ABB8A67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14" y="173458"/>
            <a:ext cx="4265092" cy="237289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438677D4-1D7C-3E4A-8E85-9790531A9340}"/>
              </a:ext>
            </a:extLst>
          </p:cNvPr>
          <p:cNvSpPr txBox="1">
            <a:spLocks/>
          </p:cNvSpPr>
          <p:nvPr/>
        </p:nvSpPr>
        <p:spPr>
          <a:xfrm>
            <a:off x="6653897" y="-15349"/>
            <a:ext cx="1282465" cy="24580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CA" sz="1600" dirty="0"/>
              <a:t>March</a:t>
            </a:r>
            <a:endParaRPr lang="en-US" sz="1600" dirty="0"/>
          </a:p>
        </p:txBody>
      </p:sp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ACA1075-5F8E-6541-BA63-1FEF44618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313" y="2645230"/>
            <a:ext cx="4482193" cy="2422022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66B8B226-0906-6D49-8D49-B58B72F17F5E}"/>
              </a:ext>
            </a:extLst>
          </p:cNvPr>
          <p:cNvSpPr txBox="1">
            <a:spLocks/>
          </p:cNvSpPr>
          <p:nvPr/>
        </p:nvSpPr>
        <p:spPr>
          <a:xfrm>
            <a:off x="6404559" y="3633107"/>
            <a:ext cx="1450968" cy="24580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ctr"/>
            <a:r>
              <a:rPr lang="en-CA" sz="1600" dirty="0"/>
              <a:t>April</a:t>
            </a:r>
            <a:endParaRPr 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F5A681-58CC-9F40-B191-2C55D07BF313}"/>
              </a:ext>
            </a:extLst>
          </p:cNvPr>
          <p:cNvSpPr/>
          <p:nvPr/>
        </p:nvSpPr>
        <p:spPr>
          <a:xfrm>
            <a:off x="-44158" y="3799092"/>
            <a:ext cx="1143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1" dirty="0">
                <a:solidFill>
                  <a:schemeClr val="bg1"/>
                </a:solidFill>
                <a:latin typeface="Abel" panose="02000506030000020004" pitchFamily="2" charset="0"/>
              </a:rPr>
              <a:t>Which regions in Ontario were affected?</a:t>
            </a:r>
            <a:endParaRPr lang="en-US" sz="1600" b="1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909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Google Shape;197;p19">
            <a:extLst>
              <a:ext uri="{FF2B5EF4-FFF2-40B4-BE49-F238E27FC236}">
                <a16:creationId xmlns:a16="http://schemas.microsoft.com/office/drawing/2014/main" id="{5CC8BEA7-37C0-8847-BC41-2038574CA80B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03DC32-F7A8-9F4E-AFFD-58654982FC1D}"/>
              </a:ext>
            </a:extLst>
          </p:cNvPr>
          <p:cNvSpPr txBox="1">
            <a:spLocks/>
          </p:cNvSpPr>
          <p:nvPr/>
        </p:nvSpPr>
        <p:spPr>
          <a:xfrm>
            <a:off x="1823231" y="76249"/>
            <a:ext cx="958193" cy="11784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ctr"/>
            <a:r>
              <a:rPr lang="en-CA" sz="1600" dirty="0"/>
              <a:t>May</a:t>
            </a:r>
            <a:endParaRPr lang="en-US" sz="160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7117FEC-B183-AE45-AE79-C1498754ADD0}"/>
              </a:ext>
            </a:extLst>
          </p:cNvPr>
          <p:cNvSpPr txBox="1">
            <a:spLocks/>
          </p:cNvSpPr>
          <p:nvPr/>
        </p:nvSpPr>
        <p:spPr>
          <a:xfrm>
            <a:off x="6222323" y="-4424"/>
            <a:ext cx="1450968" cy="24580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ctr"/>
            <a:r>
              <a:rPr lang="en-CA" sz="1600" dirty="0"/>
              <a:t>June</a:t>
            </a:r>
            <a:endParaRPr lang="en-US" sz="1600" dirty="0"/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F415C91-87AF-E549-870E-7B8836001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241382"/>
            <a:ext cx="4572000" cy="2633920"/>
          </a:xfrm>
          <a:prstGeom prst="rect">
            <a:avLst/>
          </a:prstGeom>
        </p:spPr>
      </p:pic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F5C9EB0-37A1-6143-B243-AF54BACEA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3" y="241382"/>
            <a:ext cx="4245428" cy="263392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64A57B7C-DDCD-BF40-B30C-18DCE186BA52}"/>
              </a:ext>
            </a:extLst>
          </p:cNvPr>
          <p:cNvSpPr txBox="1">
            <a:spLocks/>
          </p:cNvSpPr>
          <p:nvPr/>
        </p:nvSpPr>
        <p:spPr>
          <a:xfrm>
            <a:off x="81643" y="3375530"/>
            <a:ext cx="4122964" cy="12981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CA" sz="1600" dirty="0">
                <a:solidFill>
                  <a:schemeClr val="bg1"/>
                </a:solidFill>
                <a:latin typeface="Abel" panose="02000506030000020004" pitchFamily="2" charset="0"/>
              </a:rPr>
              <a:t>From </a:t>
            </a:r>
            <a:r>
              <a:rPr lang="en-US" sz="1600" dirty="0">
                <a:solidFill>
                  <a:schemeClr val="bg1"/>
                </a:solidFill>
                <a:latin typeface="Abel" panose="02000506030000020004" pitchFamily="2" charset="0"/>
              </a:rPr>
              <a:t>April to May, there was a 25% decrease in the number of cases, while from May to June, there was a huge decline of 42% in the number of cases. By the end of June, New Liskeard </a:t>
            </a:r>
            <a:r>
              <a:rPr lang="en-CA" sz="1600" dirty="0">
                <a:solidFill>
                  <a:schemeClr val="bg1"/>
                </a:solidFill>
                <a:latin typeface="Abel" panose="02000506030000020004" pitchFamily="2" charset="0"/>
              </a:rPr>
              <a:t>did not report any cases.</a:t>
            </a:r>
            <a:endParaRPr lang="en-US" sz="1600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32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2;p36">
            <a:extLst>
              <a:ext uri="{FF2B5EF4-FFF2-40B4-BE49-F238E27FC236}">
                <a16:creationId xmlns:a16="http://schemas.microsoft.com/office/drawing/2014/main" id="{38432E5F-8EE6-9E48-B980-DB608E101FE9}"/>
              </a:ext>
            </a:extLst>
          </p:cNvPr>
          <p:cNvSpPr/>
          <p:nvPr/>
        </p:nvSpPr>
        <p:spPr>
          <a:xfrm>
            <a:off x="0" y="88583"/>
            <a:ext cx="9144000" cy="670697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Google Shape;197;p19">
            <a:extLst>
              <a:ext uri="{FF2B5EF4-FFF2-40B4-BE49-F238E27FC236}">
                <a16:creationId xmlns:a16="http://schemas.microsoft.com/office/drawing/2014/main" id="{E506622D-4F8D-EF44-8DF8-C1D9AD147FCD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B00DCD-1A0B-0640-8FBB-3C5BA401E4D3}"/>
              </a:ext>
            </a:extLst>
          </p:cNvPr>
          <p:cNvSpPr txBox="1">
            <a:spLocks/>
          </p:cNvSpPr>
          <p:nvPr/>
        </p:nvSpPr>
        <p:spPr>
          <a:xfrm>
            <a:off x="938253" y="161087"/>
            <a:ext cx="6450426" cy="63084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3200" b="1" dirty="0">
                <a:solidFill>
                  <a:schemeClr val="bg1"/>
                </a:solidFill>
                <a:latin typeface="Abel" panose="02000506030000020004" pitchFamily="2" charset="0"/>
              </a:rPr>
              <a:t>Which regions in Ontario were affected?</a:t>
            </a:r>
            <a:endParaRPr lang="en-US" sz="3200" b="1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DA32F-2810-064F-975F-F999BA61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72" y="831784"/>
            <a:ext cx="7718655" cy="422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14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22;p36">
            <a:extLst>
              <a:ext uri="{FF2B5EF4-FFF2-40B4-BE49-F238E27FC236}">
                <a16:creationId xmlns:a16="http://schemas.microsoft.com/office/drawing/2014/main" id="{CA651FBD-67BF-5E49-9620-0E49B699C9A6}"/>
              </a:ext>
            </a:extLst>
          </p:cNvPr>
          <p:cNvSpPr/>
          <p:nvPr/>
        </p:nvSpPr>
        <p:spPr>
          <a:xfrm>
            <a:off x="0" y="133397"/>
            <a:ext cx="9144000" cy="6651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Google Shape;197;p19">
            <a:extLst>
              <a:ext uri="{FF2B5EF4-FFF2-40B4-BE49-F238E27FC236}">
                <a16:creationId xmlns:a16="http://schemas.microsoft.com/office/drawing/2014/main" id="{AFD4E4B1-FFB1-2241-B283-4BFA03553789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BDBDF5-4217-A343-A906-626659ECE5AB}"/>
              </a:ext>
            </a:extLst>
          </p:cNvPr>
          <p:cNvSpPr txBox="1">
            <a:spLocks/>
          </p:cNvSpPr>
          <p:nvPr/>
        </p:nvSpPr>
        <p:spPr>
          <a:xfrm>
            <a:off x="349765" y="152584"/>
            <a:ext cx="8255391" cy="665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CA" sz="3200" b="1" dirty="0">
                <a:solidFill>
                  <a:schemeClr val="bg1"/>
                </a:solidFill>
                <a:latin typeface="Abel" panose="02000506030000020004" pitchFamily="2" charset="0"/>
              </a:rPr>
              <a:t>What age groups were mainly affected by the virus?</a:t>
            </a:r>
            <a:endParaRPr lang="en-US" sz="3200" b="1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5DF8AD-76A6-5E4A-870F-D18DD4C54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06" y="891761"/>
            <a:ext cx="6148733" cy="409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5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" name="Google Shape;197;p19">
            <a:extLst>
              <a:ext uri="{FF2B5EF4-FFF2-40B4-BE49-F238E27FC236}">
                <a16:creationId xmlns:a16="http://schemas.microsoft.com/office/drawing/2014/main" id="{AFD4E4B1-FFB1-2241-B283-4BFA03553789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12AAC-98A6-0741-A4D0-912F092E0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389" y="2687063"/>
            <a:ext cx="4743222" cy="2261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EDC76-EF19-B748-A39D-66250551D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22825"/>
            <a:ext cx="4269920" cy="2348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B48DF6-10E0-7D4B-A687-172E5BB89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106" y="222825"/>
            <a:ext cx="4800896" cy="2348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BC6C48-ADD7-284C-81A8-F97CF51D4809}"/>
              </a:ext>
            </a:extLst>
          </p:cNvPr>
          <p:cNvSpPr txBox="1"/>
          <p:nvPr/>
        </p:nvSpPr>
        <p:spPr>
          <a:xfrm>
            <a:off x="8052" y="4404836"/>
            <a:ext cx="21269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Resolved cases – 87.3%</a:t>
            </a:r>
          </a:p>
          <a:p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Fatal cases – 7.5%</a:t>
            </a:r>
          </a:p>
          <a:p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Not Resolved cases – 5.1%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0FA5A0-381F-244D-9DE9-617EEB5D46CC}"/>
              </a:ext>
            </a:extLst>
          </p:cNvPr>
          <p:cNvSpPr/>
          <p:nvPr/>
        </p:nvSpPr>
        <p:spPr>
          <a:xfrm>
            <a:off x="1193970" y="-46378"/>
            <a:ext cx="12907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Resolved cases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D1F1B7-D7A0-C449-A65E-5D1B597B9F9E}"/>
              </a:ext>
            </a:extLst>
          </p:cNvPr>
          <p:cNvSpPr/>
          <p:nvPr/>
        </p:nvSpPr>
        <p:spPr>
          <a:xfrm>
            <a:off x="6081217" y="-46377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Fatal cases 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5848FC-66FB-FA45-A0AB-47DC99199CE8}"/>
              </a:ext>
            </a:extLst>
          </p:cNvPr>
          <p:cNvSpPr/>
          <p:nvPr/>
        </p:nvSpPr>
        <p:spPr>
          <a:xfrm>
            <a:off x="6943611" y="3250619"/>
            <a:ext cx="1576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el" panose="02000506030000020004" pitchFamily="2" charset="0"/>
              </a:rPr>
              <a:t>Not Resolved cases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97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" name="Google Shape;422;p36">
            <a:extLst>
              <a:ext uri="{FF2B5EF4-FFF2-40B4-BE49-F238E27FC236}">
                <a16:creationId xmlns:a16="http://schemas.microsoft.com/office/drawing/2014/main" id="{B23F3EE2-9DC6-C944-B7FF-D1E749876CAB}"/>
              </a:ext>
            </a:extLst>
          </p:cNvPr>
          <p:cNvSpPr/>
          <p:nvPr/>
        </p:nvSpPr>
        <p:spPr>
          <a:xfrm>
            <a:off x="0" y="235550"/>
            <a:ext cx="9144000" cy="670697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FA2EBC7-2746-5F4C-BDF4-BE8F220B026F}"/>
              </a:ext>
            </a:extLst>
          </p:cNvPr>
          <p:cNvSpPr txBox="1">
            <a:spLocks/>
          </p:cNvSpPr>
          <p:nvPr/>
        </p:nvSpPr>
        <p:spPr>
          <a:xfrm>
            <a:off x="970908" y="247699"/>
            <a:ext cx="7324005" cy="665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CA" sz="3200" dirty="0">
                <a:solidFill>
                  <a:schemeClr val="bg1"/>
                </a:solidFill>
                <a:latin typeface="Abel" panose="02000506030000020004" pitchFamily="2" charset="0"/>
              </a:rPr>
              <a:t>How was the virus contracted?</a:t>
            </a:r>
            <a:endParaRPr lang="en-US" sz="3200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BF7865-4E18-2E43-88CF-DDCDE32F6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3" y="1092172"/>
            <a:ext cx="4076668" cy="36675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E99D44-60C6-D949-94BB-77A1728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997" y="1092173"/>
            <a:ext cx="4795720" cy="366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37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86063-1567-864C-ACFB-002D4255BA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CFA3241-7F40-BF4D-94B7-C955B88FE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840921"/>
            <a:ext cx="7527470" cy="628762"/>
          </a:xfrm>
        </p:spPr>
        <p:txBody>
          <a:bodyPr/>
          <a:lstStyle/>
          <a:p>
            <a:pPr>
              <a:buClr>
                <a:schemeClr val="dk1"/>
              </a:buClr>
              <a:buSzPts val="1100"/>
            </a:pPr>
            <a:r>
              <a:rPr lang="en-US" sz="2400" b="0" dirty="0"/>
              <a:t>What roles do weather conditions play in the spread of the virus in Toronto?</a:t>
            </a:r>
            <a:endParaRPr lang="en-US" sz="2400" b="0" i="1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F13FEE5-652B-C54D-8943-A70EA5666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75" y="1585395"/>
            <a:ext cx="7204357" cy="34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67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475E-3EEA-C349-B01B-E659FFC6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86146-437C-D245-8D3E-F1837B8F8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800" y="1582771"/>
            <a:ext cx="7135136" cy="3090879"/>
          </a:xfrm>
        </p:spPr>
        <p:txBody>
          <a:bodyPr/>
          <a:lstStyle/>
          <a:p>
            <a:r>
              <a:rPr lang="en-US" sz="1400" dirty="0"/>
              <a:t>In Ontario, major cities were severely impacted including Toronto (largest numbers) and GTA.</a:t>
            </a:r>
          </a:p>
          <a:p>
            <a:r>
              <a:rPr lang="en-US" sz="1400" dirty="0"/>
              <a:t>April 2020 was the peak spread of the virus as it had the most cases in Ontario.</a:t>
            </a:r>
          </a:p>
          <a:p>
            <a:r>
              <a:rPr lang="en-US" sz="1400" dirty="0"/>
              <a:t>Females had a higher mortality rate but also a higher recovery rate than males.</a:t>
            </a:r>
          </a:p>
          <a:p>
            <a:r>
              <a:rPr lang="en-US" sz="1400" dirty="0"/>
              <a:t>Females were mostly contracting the virus through outbreak, while males were mostly contracting the virus through close contact.</a:t>
            </a:r>
          </a:p>
          <a:p>
            <a:r>
              <a:rPr lang="en-US" sz="1400" dirty="0"/>
              <a:t>Majority of the data shows as the temperature increases over time; total  reported cases reduces. </a:t>
            </a:r>
          </a:p>
          <a:p>
            <a:r>
              <a:rPr lang="en-US" sz="1400" dirty="0"/>
              <a:t>Windspeed does not seem to be a driver that impacts the number of cases in Toronto.</a:t>
            </a:r>
          </a:p>
          <a:p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F607-8529-D84B-9784-8CC154F54B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5266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B7CA2-A22C-624A-A01C-56645E6A9E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Google Shape;165;p15">
            <a:extLst>
              <a:ext uri="{FF2B5EF4-FFF2-40B4-BE49-F238E27FC236}">
                <a16:creationId xmlns:a16="http://schemas.microsoft.com/office/drawing/2014/main" id="{3FBBFEB0-6E6C-344E-9C63-FA9E395C6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7142306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Members</a:t>
            </a:r>
            <a:endParaRPr dirty="0"/>
          </a:p>
        </p:txBody>
      </p:sp>
      <p:sp>
        <p:nvSpPr>
          <p:cNvPr id="4" name="Google Shape;167;p15">
            <a:extLst>
              <a:ext uri="{FF2B5EF4-FFF2-40B4-BE49-F238E27FC236}">
                <a16:creationId xmlns:a16="http://schemas.microsoft.com/office/drawing/2014/main" id="{CDF6395F-E65F-DD4C-8869-BCEFDADA58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4800" y="1582776"/>
            <a:ext cx="7460357" cy="4766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CA" b="1" dirty="0" err="1"/>
              <a:t>Dayo</a:t>
            </a:r>
            <a:r>
              <a:rPr lang="en-CA" b="1" dirty="0"/>
              <a:t> Thompson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CA" b="1" dirty="0" err="1"/>
              <a:t>Kirushan</a:t>
            </a:r>
            <a:r>
              <a:rPr lang="en-CA" b="1" dirty="0"/>
              <a:t> </a:t>
            </a:r>
            <a:r>
              <a:rPr lang="en-CA" b="1" dirty="0" err="1"/>
              <a:t>Kirubaharan</a:t>
            </a:r>
            <a:r>
              <a:rPr lang="en-CA" b="1" dirty="0"/>
              <a:t>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CA" b="1" dirty="0"/>
              <a:t>Sushant Deshpande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3079876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7D96-4959-ED42-8964-6B530E2DB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of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A9646-7C31-164E-AF9B-18DAECA9A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799" y="1582772"/>
            <a:ext cx="7722965" cy="2889900"/>
          </a:xfrm>
        </p:spPr>
        <p:txBody>
          <a:bodyPr/>
          <a:lstStyle/>
          <a:p>
            <a:r>
              <a:rPr lang="en-US" sz="1600" dirty="0">
                <a:latin typeface="Abel" panose="02000506030000020004" pitchFamily="2" charset="0"/>
              </a:rPr>
              <a:t>Some of the reported cases in Ontario occurred in cities closes to the US borders, suggesting this might have added to the spread.</a:t>
            </a:r>
          </a:p>
          <a:p>
            <a:r>
              <a:rPr lang="en-US" sz="1600" dirty="0">
                <a:latin typeface="Abel" panose="02000506030000020004" pitchFamily="2" charset="0"/>
              </a:rPr>
              <a:t>The most common means of contracting the virus was due to lack of proper precautions.</a:t>
            </a:r>
          </a:p>
          <a:p>
            <a:r>
              <a:rPr lang="en-US" sz="1600" dirty="0">
                <a:latin typeface="Abel" panose="02000506030000020004" pitchFamily="2" charset="0"/>
              </a:rPr>
              <a:t>Largely populated cities are responsible for most of the spread in Ontario.</a:t>
            </a:r>
          </a:p>
          <a:p>
            <a:r>
              <a:rPr lang="en-US" sz="1600" dirty="0">
                <a:latin typeface="Abel" panose="02000506030000020004" pitchFamily="2" charset="0"/>
              </a:rPr>
              <a:t>In February, population was not reporting symptoms as virus was not classified as severe at that time. In March, the virus was considered a pandemic and reported cases increased significantly but started reducing by the end of May and June.</a:t>
            </a:r>
          </a:p>
          <a:p>
            <a:r>
              <a:rPr lang="en-US" sz="1600" dirty="0">
                <a:latin typeface="Abel" panose="02000506030000020004" pitchFamily="2" charset="0"/>
              </a:rPr>
              <a:t>Temperature played a significant role in the decease of total cases.</a:t>
            </a:r>
          </a:p>
          <a:p>
            <a:endParaRPr lang="en-US" sz="1600" dirty="0">
              <a:latin typeface="Abel" panose="02000506030000020004" pitchFamily="2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0F80E-0554-904D-BB9A-EAAC6B3B06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0970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4;p16">
            <a:extLst>
              <a:ext uri="{FF2B5EF4-FFF2-40B4-BE49-F238E27FC236}">
                <a16:creationId xmlns:a16="http://schemas.microsoft.com/office/drawing/2014/main" id="{F4B9A512-B544-DB4E-B941-4B1738C15550}"/>
              </a:ext>
            </a:extLst>
          </p:cNvPr>
          <p:cNvSpPr/>
          <p:nvPr/>
        </p:nvSpPr>
        <p:spPr>
          <a:xfrm>
            <a:off x="-66329" y="610150"/>
            <a:ext cx="9144000" cy="3504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9EE8DED-FB8B-9045-873B-7C60664FCA0F}"/>
              </a:ext>
            </a:extLst>
          </p:cNvPr>
          <p:cNvSpPr txBox="1">
            <a:spLocks/>
          </p:cNvSpPr>
          <p:nvPr/>
        </p:nvSpPr>
        <p:spPr>
          <a:xfrm>
            <a:off x="946042" y="1028750"/>
            <a:ext cx="7119258" cy="453117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Abel" panose="02000506030000020004" pitchFamily="2" charset="0"/>
              </a:rPr>
              <a:t>Thanks to the datasets discovered, we were able to create interesting correlations which represents how the Coronavirus pandemic has affected all of us. The current weather has certainly been a factor in the decrease of total cases, so continue to enjoy the summer with caution.</a:t>
            </a:r>
          </a:p>
        </p:txBody>
      </p:sp>
      <p:pic>
        <p:nvPicPr>
          <p:cNvPr id="6" name="Picture 5" descr="A picture containing outdoor, truck, food, cart&#10;&#10;Description automatically generated">
            <a:extLst>
              <a:ext uri="{FF2B5EF4-FFF2-40B4-BE49-F238E27FC236}">
                <a16:creationId xmlns:a16="http://schemas.microsoft.com/office/drawing/2014/main" id="{47FA937B-18C1-3645-9ED2-0BBD4A9F5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17758" y="3339237"/>
            <a:ext cx="2204594" cy="17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12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7142306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 the end of this report, we will know….</a:t>
            </a:r>
            <a:endParaRPr dirty="0"/>
          </a:p>
        </p:txBody>
      </p:sp>
      <p:sp>
        <p:nvSpPr>
          <p:cNvPr id="167" name="Google Shape;167;p15"/>
          <p:cNvSpPr txBox="1">
            <a:spLocks noGrp="1"/>
          </p:cNvSpPr>
          <p:nvPr>
            <p:ph type="body" idx="1"/>
          </p:nvPr>
        </p:nvSpPr>
        <p:spPr>
          <a:xfrm>
            <a:off x="514800" y="1582776"/>
            <a:ext cx="7460357" cy="4766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b="1" dirty="0"/>
              <a:t>1. </a:t>
            </a:r>
            <a:r>
              <a:rPr lang="en-CA" dirty="0"/>
              <a:t>Who was affected by the virus?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/>
          </a:p>
        </p:txBody>
      </p:sp>
      <p:sp>
        <p:nvSpPr>
          <p:cNvPr id="169" name="Google Shape;169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" name="Google Shape;167;p15">
            <a:extLst>
              <a:ext uri="{FF2B5EF4-FFF2-40B4-BE49-F238E27FC236}">
                <a16:creationId xmlns:a16="http://schemas.microsoft.com/office/drawing/2014/main" id="{EEFCCFD9-5E43-B64B-8220-FA63215A9A39}"/>
              </a:ext>
            </a:extLst>
          </p:cNvPr>
          <p:cNvSpPr txBox="1">
            <a:spLocks/>
          </p:cNvSpPr>
          <p:nvPr/>
        </p:nvSpPr>
        <p:spPr>
          <a:xfrm>
            <a:off x="514799" y="2078544"/>
            <a:ext cx="7460358" cy="5280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Encode Sans Semi Condensed Light"/>
              <a:buChar char="▸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■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b="1" dirty="0"/>
              <a:t>2. </a:t>
            </a:r>
            <a:r>
              <a:rPr lang="en-CA" dirty="0"/>
              <a:t>Which regions in Ontario were affected?</a:t>
            </a:r>
            <a:endParaRPr lang="en-US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 </a:t>
            </a:r>
            <a:endParaRPr lang="en" dirty="0"/>
          </a:p>
        </p:txBody>
      </p:sp>
      <p:sp>
        <p:nvSpPr>
          <p:cNvPr id="9" name="Google Shape;167;p15">
            <a:extLst>
              <a:ext uri="{FF2B5EF4-FFF2-40B4-BE49-F238E27FC236}">
                <a16:creationId xmlns:a16="http://schemas.microsoft.com/office/drawing/2014/main" id="{61062AB4-F076-DA47-8267-7762806D9377}"/>
              </a:ext>
            </a:extLst>
          </p:cNvPr>
          <p:cNvSpPr txBox="1">
            <a:spLocks/>
          </p:cNvSpPr>
          <p:nvPr/>
        </p:nvSpPr>
        <p:spPr>
          <a:xfrm>
            <a:off x="514800" y="2625761"/>
            <a:ext cx="6661607" cy="5280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Encode Sans Semi Condensed Light"/>
              <a:buChar char="▸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■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 dirty="0"/>
              <a:t>3. </a:t>
            </a:r>
            <a:r>
              <a:rPr lang="en-CA" dirty="0"/>
              <a:t>How was the virus contracted? </a:t>
            </a:r>
            <a:endParaRPr lang="en-US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 </a:t>
            </a:r>
            <a:endParaRPr lang="en" dirty="0"/>
          </a:p>
        </p:txBody>
      </p:sp>
      <p:sp>
        <p:nvSpPr>
          <p:cNvPr id="11" name="Google Shape;167;p15">
            <a:extLst>
              <a:ext uri="{FF2B5EF4-FFF2-40B4-BE49-F238E27FC236}">
                <a16:creationId xmlns:a16="http://schemas.microsoft.com/office/drawing/2014/main" id="{B4EB4CFA-E924-5147-902C-CC0AC4FD8415}"/>
              </a:ext>
            </a:extLst>
          </p:cNvPr>
          <p:cNvSpPr txBox="1">
            <a:spLocks/>
          </p:cNvSpPr>
          <p:nvPr/>
        </p:nvSpPr>
        <p:spPr>
          <a:xfrm>
            <a:off x="514799" y="3172978"/>
            <a:ext cx="7460358" cy="52806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Encode Sans Semi Condensed Light"/>
              <a:buChar char="▸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▹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Encode Sans Semi Condensed Light"/>
              <a:buChar char="■"/>
              <a:defRPr sz="2000" b="0" i="0" u="none" strike="noStrike" cap="none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 dirty="0"/>
              <a:t>4</a:t>
            </a:r>
            <a:r>
              <a:rPr lang="en-US" dirty="0"/>
              <a:t>. What roles do weather conditions play in the spread of the virus in Toronto?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 </a:t>
            </a:r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B7CA2-A22C-624A-A01C-56645E6A9E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Google Shape;165;p15">
            <a:extLst>
              <a:ext uri="{FF2B5EF4-FFF2-40B4-BE49-F238E27FC236}">
                <a16:creationId xmlns:a16="http://schemas.microsoft.com/office/drawing/2014/main" id="{3FBBFEB0-6E6C-344E-9C63-FA9E395C6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7142306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Sources</a:t>
            </a:r>
            <a:br>
              <a:rPr lang="en" dirty="0"/>
            </a:br>
            <a:r>
              <a:rPr lang="en" sz="2000" b="0" i="1" dirty="0"/>
              <a:t>All data collected from January 23, 2020 to June 30,2020</a:t>
            </a:r>
            <a:endParaRPr sz="2000" b="0" i="1" dirty="0"/>
          </a:p>
        </p:txBody>
      </p:sp>
      <p:sp>
        <p:nvSpPr>
          <p:cNvPr id="4" name="Google Shape;167;p15">
            <a:extLst>
              <a:ext uri="{FF2B5EF4-FFF2-40B4-BE49-F238E27FC236}">
                <a16:creationId xmlns:a16="http://schemas.microsoft.com/office/drawing/2014/main" id="{CDF6395F-E65F-DD4C-8869-BCEFDADA58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4800" y="1582776"/>
            <a:ext cx="7460357" cy="4766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CA" dirty="0">
                <a:hlinkClick r:id="rId2"/>
              </a:rPr>
              <a:t>https://data.ontario.ca</a:t>
            </a:r>
            <a:endParaRPr lang="en-CA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CA" dirty="0">
                <a:hlinkClick r:id="rId3"/>
              </a:rPr>
              <a:t>https://www.wunderground.com/history/monthly/ca/toronto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CA" dirty="0">
                <a:hlinkClick r:id="rId4"/>
              </a:rPr>
              <a:t>https://www.kaggle.com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3591369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>
            <a:spLocks noGrp="1"/>
          </p:cNvSpPr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Data Exploring and Cleanup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Google Shape;174;p16">
            <a:extLst>
              <a:ext uri="{FF2B5EF4-FFF2-40B4-BE49-F238E27FC236}">
                <a16:creationId xmlns:a16="http://schemas.microsoft.com/office/drawing/2014/main" id="{E046032C-20C1-8E44-9071-3B5F57990138}"/>
              </a:ext>
            </a:extLst>
          </p:cNvPr>
          <p:cNvSpPr/>
          <p:nvPr/>
        </p:nvSpPr>
        <p:spPr>
          <a:xfrm>
            <a:off x="0" y="124523"/>
            <a:ext cx="9144000" cy="774414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4;p16">
            <a:extLst>
              <a:ext uri="{FF2B5EF4-FFF2-40B4-BE49-F238E27FC236}">
                <a16:creationId xmlns:a16="http://schemas.microsoft.com/office/drawing/2014/main" id="{838E7E48-8299-874C-90DD-BD205E40F18A}"/>
              </a:ext>
            </a:extLst>
          </p:cNvPr>
          <p:cNvSpPr/>
          <p:nvPr/>
        </p:nvSpPr>
        <p:spPr>
          <a:xfrm>
            <a:off x="0" y="2289247"/>
            <a:ext cx="9144000" cy="786152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83;p17">
            <a:extLst>
              <a:ext uri="{FF2B5EF4-FFF2-40B4-BE49-F238E27FC236}">
                <a16:creationId xmlns:a16="http://schemas.microsoft.com/office/drawing/2014/main" id="{C5A3DF6D-FC13-014C-910B-9E52BFD00D6A}"/>
              </a:ext>
            </a:extLst>
          </p:cNvPr>
          <p:cNvSpPr txBox="1">
            <a:spLocks/>
          </p:cNvSpPr>
          <p:nvPr/>
        </p:nvSpPr>
        <p:spPr>
          <a:xfrm>
            <a:off x="289984" y="194388"/>
            <a:ext cx="8114400" cy="655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bel"/>
              <a:buNone/>
              <a:defRPr sz="48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CA" b="0" dirty="0"/>
              <a:t>Ontario Dataset (before)</a:t>
            </a:r>
          </a:p>
        </p:txBody>
      </p:sp>
      <p:sp>
        <p:nvSpPr>
          <p:cNvPr id="6" name="Google Shape;183;p17">
            <a:extLst>
              <a:ext uri="{FF2B5EF4-FFF2-40B4-BE49-F238E27FC236}">
                <a16:creationId xmlns:a16="http://schemas.microsoft.com/office/drawing/2014/main" id="{5F4CF081-2B99-E449-91F3-B50347ABDD2D}"/>
              </a:ext>
            </a:extLst>
          </p:cNvPr>
          <p:cNvSpPr txBox="1">
            <a:spLocks/>
          </p:cNvSpPr>
          <p:nvPr/>
        </p:nvSpPr>
        <p:spPr>
          <a:xfrm>
            <a:off x="289984" y="2406912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  <a:latin typeface="Abel" panose="02000506030000020004" pitchFamily="2" charset="0"/>
              </a:rPr>
              <a:t>Ontario Dataset (after)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1517A-B996-A44C-824F-2CEBFD4AF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2175"/>
            <a:ext cx="9144000" cy="102632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BCE9F7-0781-254E-9749-CA526D2BC7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57"/>
          <a:stretch/>
        </p:blipFill>
        <p:spPr>
          <a:xfrm>
            <a:off x="190916" y="3213902"/>
            <a:ext cx="8648911" cy="17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F2D27-ADDD-1D4C-9C00-564C07AB7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064" y="2709923"/>
            <a:ext cx="8114400" cy="655800"/>
          </a:xfrm>
        </p:spPr>
        <p:txBody>
          <a:bodyPr/>
          <a:lstStyle/>
          <a:p>
            <a:r>
              <a:rPr lang="en-US" sz="3600" b="0" dirty="0"/>
              <a:t>Using the Ontario dataset and Toronto weather dataset, we decided to merge data frames.</a:t>
            </a:r>
          </a:p>
        </p:txBody>
      </p:sp>
    </p:spTree>
    <p:extLst>
      <p:ext uri="{BB962C8B-B14F-4D97-AF65-F5344CB8AC3E}">
        <p14:creationId xmlns:p14="http://schemas.microsoft.com/office/powerpoint/2010/main" val="3250477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74;p16">
            <a:extLst>
              <a:ext uri="{FF2B5EF4-FFF2-40B4-BE49-F238E27FC236}">
                <a16:creationId xmlns:a16="http://schemas.microsoft.com/office/drawing/2014/main" id="{04B69F01-B69E-EA42-90C5-02A2976E2FD0}"/>
              </a:ext>
            </a:extLst>
          </p:cNvPr>
          <p:cNvSpPr/>
          <p:nvPr/>
        </p:nvSpPr>
        <p:spPr>
          <a:xfrm>
            <a:off x="0" y="2304932"/>
            <a:ext cx="9144000" cy="615425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Google Shape;174;p16">
            <a:extLst>
              <a:ext uri="{FF2B5EF4-FFF2-40B4-BE49-F238E27FC236}">
                <a16:creationId xmlns:a16="http://schemas.microsoft.com/office/drawing/2014/main" id="{A65FC968-4E7C-AC47-80CB-6E937BF53308}"/>
              </a:ext>
            </a:extLst>
          </p:cNvPr>
          <p:cNvSpPr/>
          <p:nvPr/>
        </p:nvSpPr>
        <p:spPr>
          <a:xfrm>
            <a:off x="0" y="86852"/>
            <a:ext cx="9144000" cy="582162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964C1D-7CB8-0C45-9344-20B5356ED19E}"/>
              </a:ext>
            </a:extLst>
          </p:cNvPr>
          <p:cNvSpPr txBox="1">
            <a:spLocks/>
          </p:cNvSpPr>
          <p:nvPr/>
        </p:nvSpPr>
        <p:spPr>
          <a:xfrm>
            <a:off x="878239" y="1397184"/>
            <a:ext cx="7526145" cy="21695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2500" i="1" dirty="0">
              <a:solidFill>
                <a:schemeClr val="bg1"/>
              </a:solidFill>
              <a:latin typeface="Abel" panose="02000506030000020004" pitchFamily="2" charset="0"/>
            </a:endParaRPr>
          </a:p>
        </p:txBody>
      </p:sp>
      <p:sp>
        <p:nvSpPr>
          <p:cNvPr id="5" name="Google Shape;183;p17">
            <a:extLst>
              <a:ext uri="{FF2B5EF4-FFF2-40B4-BE49-F238E27FC236}">
                <a16:creationId xmlns:a16="http://schemas.microsoft.com/office/drawing/2014/main" id="{7DE25943-3006-A741-BB32-E2802FF0CD04}"/>
              </a:ext>
            </a:extLst>
          </p:cNvPr>
          <p:cNvSpPr txBox="1">
            <a:spLocks/>
          </p:cNvSpPr>
          <p:nvPr/>
        </p:nvSpPr>
        <p:spPr>
          <a:xfrm>
            <a:off x="289984" y="86851"/>
            <a:ext cx="8114400" cy="5821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4000" dirty="0">
                <a:solidFill>
                  <a:schemeClr val="bg1"/>
                </a:solidFill>
                <a:latin typeface="Abel" panose="02000506030000020004" pitchFamily="2" charset="0"/>
              </a:rPr>
              <a:t>Toronto Weather Dataset (after)</a:t>
            </a:r>
          </a:p>
        </p:txBody>
      </p:sp>
      <p:sp>
        <p:nvSpPr>
          <p:cNvPr id="6" name="Google Shape;183;p17">
            <a:extLst>
              <a:ext uri="{FF2B5EF4-FFF2-40B4-BE49-F238E27FC236}">
                <a16:creationId xmlns:a16="http://schemas.microsoft.com/office/drawing/2014/main" id="{A12BDF10-4539-E04F-B369-BD977CEF5153}"/>
              </a:ext>
            </a:extLst>
          </p:cNvPr>
          <p:cNvSpPr txBox="1">
            <a:spLocks/>
          </p:cNvSpPr>
          <p:nvPr/>
        </p:nvSpPr>
        <p:spPr>
          <a:xfrm>
            <a:off x="289984" y="2232464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4000" dirty="0">
                <a:solidFill>
                  <a:schemeClr val="bg1"/>
                </a:solidFill>
                <a:latin typeface="Abel" panose="02000506030000020004" pitchFamily="2" charset="0"/>
              </a:rPr>
              <a:t>Toronto Weather Dataset (after)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0F81EB-50DF-734D-A7B8-49578B6EB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84" y="736753"/>
            <a:ext cx="8236628" cy="150044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BA39AD-B210-4643-B0EB-2BF41ED7E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80" y="2920357"/>
            <a:ext cx="7386221" cy="21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6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51958-F1A1-E046-BCA8-CAE19E85D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349" y="1951264"/>
            <a:ext cx="8114400" cy="1395286"/>
          </a:xfrm>
        </p:spPr>
        <p:txBody>
          <a:bodyPr/>
          <a:lstStyle/>
          <a:p>
            <a:r>
              <a:rPr lang="en-US" sz="8000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316062144"/>
      </p:ext>
    </p:extLst>
  </p:cSld>
  <p:clrMapOvr>
    <a:masterClrMapping/>
  </p:clrMapOvr>
</p:sld>
</file>

<file path=ppt/theme/theme1.xml><?xml version="1.0" encoding="utf-8"?>
<a:theme xmlns:a="http://schemas.openxmlformats.org/drawingml/2006/main" name="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DEE3EB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3148</TotalTime>
  <Words>659</Words>
  <Application>Microsoft Macintosh PowerPoint</Application>
  <PresentationFormat>On-screen Show (16:9)</PresentationFormat>
  <Paragraphs>84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Encode Sans Semi Condensed Light</vt:lpstr>
      <vt:lpstr>Abel</vt:lpstr>
      <vt:lpstr>Pandarus template</vt:lpstr>
      <vt:lpstr>Analyzing the spread of COVID-19 in Ontario.</vt:lpstr>
      <vt:lpstr>Project Members</vt:lpstr>
      <vt:lpstr>At the end of this report, we will know….</vt:lpstr>
      <vt:lpstr>Data Sources All data collected from January 23, 2020 to June 30,2020</vt:lpstr>
      <vt:lpstr>1. Data Exploring and Cleanup</vt:lpstr>
      <vt:lpstr>PowerPoint Presentation</vt:lpstr>
      <vt:lpstr>Using the Ontario dataset and Toronto weather dataset, we decided to merge data frames.</vt:lpstr>
      <vt:lpstr>PowerPoint Presentation</vt:lpstr>
      <vt:lpstr>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roles do weather conditions play in the spread of the virus in Toronto?</vt:lpstr>
      <vt:lpstr>Conclusions</vt:lpstr>
      <vt:lpstr>Implications of Findings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Did weather play a role in the spread of the Covid-19 virus?</dc:title>
  <cp:lastModifiedBy>Dayo Thompson</cp:lastModifiedBy>
  <cp:revision>70</cp:revision>
  <dcterms:modified xsi:type="dcterms:W3CDTF">2020-08-04T21:26:04Z</dcterms:modified>
</cp:coreProperties>
</file>